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584" r:id="rId2"/>
    <p:sldId id="585" r:id="rId3"/>
  </p:sldIdLst>
  <p:sldSz cx="9906000" cy="6858000" type="A4"/>
  <p:notesSz cx="6858000" cy="9945688"/>
  <p:custDataLst>
    <p:tags r:id="rId5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 userDrawn="1">
          <p15:clr>
            <a:srgbClr val="A4A3A4"/>
          </p15:clr>
        </p15:guide>
        <p15:guide id="2" pos="15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FF"/>
    <a:srgbClr val="CCFFFF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0E07AB-44DD-488B-B1CE-2167560CE720}" v="2" dt="2024-09-09T07:53:42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2220" autoAdjust="0"/>
  </p:normalViewPr>
  <p:slideViewPr>
    <p:cSldViewPr showGuides="1">
      <p:cViewPr>
        <p:scale>
          <a:sx n="200" d="100"/>
          <a:sy n="200" d="100"/>
        </p:scale>
        <p:origin x="3426" y="1362"/>
      </p:cViewPr>
      <p:guideLst>
        <p:guide orient="horz" pos="255"/>
        <p:guide pos="15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Martin Hartmann" userId="502d2eb45a413d0f" providerId="LiveId" clId="{9B0E07AB-44DD-488B-B1CE-2167560CE720}"/>
    <pc:docChg chg="modSld sldOrd">
      <pc:chgData name="Dr. Martin Hartmann" userId="502d2eb45a413d0f" providerId="LiveId" clId="{9B0E07AB-44DD-488B-B1CE-2167560CE720}" dt="2024-09-09T07:53:49.767" v="13" actId="1036"/>
      <pc:docMkLst>
        <pc:docMk/>
      </pc:docMkLst>
      <pc:sldChg chg="ord">
        <pc:chgData name="Dr. Martin Hartmann" userId="502d2eb45a413d0f" providerId="LiveId" clId="{9B0E07AB-44DD-488B-B1CE-2167560CE720}" dt="2024-09-09T07:52:15.110" v="3"/>
        <pc:sldMkLst>
          <pc:docMk/>
          <pc:sldMk cId="604002951" sldId="386"/>
        </pc:sldMkLst>
      </pc:sldChg>
      <pc:sldChg chg="ord">
        <pc:chgData name="Dr. Martin Hartmann" userId="502d2eb45a413d0f" providerId="LiveId" clId="{9B0E07AB-44DD-488B-B1CE-2167560CE720}" dt="2024-09-09T07:52:07.059" v="1"/>
        <pc:sldMkLst>
          <pc:docMk/>
          <pc:sldMk cId="1104136378" sldId="392"/>
        </pc:sldMkLst>
      </pc:sldChg>
      <pc:sldChg chg="modSp mod">
        <pc:chgData name="Dr. Martin Hartmann" userId="502d2eb45a413d0f" providerId="LiveId" clId="{9B0E07AB-44DD-488B-B1CE-2167560CE720}" dt="2024-09-09T07:53:49.767" v="13" actId="1036"/>
        <pc:sldMkLst>
          <pc:docMk/>
          <pc:sldMk cId="924646961" sldId="584"/>
        </pc:sldMkLst>
        <pc:spChg chg="mod">
          <ac:chgData name="Dr. Martin Hartmann" userId="502d2eb45a413d0f" providerId="LiveId" clId="{9B0E07AB-44DD-488B-B1CE-2167560CE720}" dt="2024-09-09T07:53:49.767" v="13" actId="1036"/>
          <ac:spMkLst>
            <pc:docMk/>
            <pc:sldMk cId="924646961" sldId="584"/>
            <ac:spMk id="13" creationId="{974E3583-B45A-0FB6-803A-C0F348530C6B}"/>
          </ac:spMkLst>
        </pc:spChg>
        <pc:spChg chg="mod">
          <ac:chgData name="Dr. Martin Hartmann" userId="502d2eb45a413d0f" providerId="LiveId" clId="{9B0E07AB-44DD-488B-B1CE-2167560CE720}" dt="2024-09-09T07:53:31.251" v="9" actId="255"/>
          <ac:spMkLst>
            <pc:docMk/>
            <pc:sldMk cId="924646961" sldId="584"/>
            <ac:spMk id="15" creationId="{85B4B988-3402-6B91-CFC2-5F8C5D9A11F8}"/>
          </ac:spMkLst>
        </pc:spChg>
        <pc:spChg chg="mod ord">
          <ac:chgData name="Dr. Martin Hartmann" userId="502d2eb45a413d0f" providerId="LiveId" clId="{9B0E07AB-44DD-488B-B1CE-2167560CE720}" dt="2024-09-09T07:52:57.881" v="6" actId="171"/>
          <ac:spMkLst>
            <pc:docMk/>
            <pc:sldMk cId="924646961" sldId="584"/>
            <ac:spMk id="18" creationId="{75FB3DF1-1A55-F89B-0A65-5D7EDB5C096E}"/>
          </ac:spMkLst>
        </pc:spChg>
        <pc:picChg chg="mod">
          <ac:chgData name="Dr. Martin Hartmann" userId="502d2eb45a413d0f" providerId="LiveId" clId="{9B0E07AB-44DD-488B-B1CE-2167560CE720}" dt="2024-09-09T07:53:42.810" v="11" actId="1076"/>
          <ac:picMkLst>
            <pc:docMk/>
            <pc:sldMk cId="924646961" sldId="584"/>
            <ac:picMk id="12" creationId="{F21A94B5-6344-A9A7-5AD7-839D2C3F961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99661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ür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9408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1438"/>
            <a:ext cx="7620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013" tIns="50800" rIns="100013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478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013" tIns="50800" rIns="100013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8937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8937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defTabSz="8937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defTabSz="8937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defTabSz="8937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defTabSz="89376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defTabSz="89376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defTabSz="89376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defTabSz="89376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93763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81000" indent="-190500" algn="l" defTabSz="893763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2pPr>
      <a:lvl3pPr marL="762000" indent="-190500" algn="l" defTabSz="893763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3pPr>
      <a:lvl4pPr marL="1143000" indent="-190500" algn="l" defTabSz="893763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4pPr>
      <a:lvl5pPr marL="1524000" indent="-190500" algn="l" defTabSz="893763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1981200" indent="-190500" algn="l" defTabSz="893763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1600" b="1">
          <a:solidFill>
            <a:schemeClr val="tx1"/>
          </a:solidFill>
          <a:latin typeface="+mn-lt"/>
        </a:defRPr>
      </a:lvl6pPr>
      <a:lvl7pPr marL="2438400" indent="-190500" algn="l" defTabSz="893763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1600" b="1">
          <a:solidFill>
            <a:schemeClr val="tx1"/>
          </a:solidFill>
          <a:latin typeface="+mn-lt"/>
        </a:defRPr>
      </a:lvl7pPr>
      <a:lvl8pPr marL="2895600" indent="-190500" algn="l" defTabSz="893763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1600" b="1">
          <a:solidFill>
            <a:schemeClr val="tx1"/>
          </a:solidFill>
          <a:latin typeface="+mn-lt"/>
        </a:defRPr>
      </a:lvl8pPr>
      <a:lvl9pPr marL="3352800" indent="-190500" algn="l" defTabSz="893763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B73A144-6DDD-9681-4863-75B9DDB03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BF6E1199-9629-75B2-A5F5-DB0E50EFCFD5}"/>
              </a:ext>
            </a:extLst>
          </p:cNvPr>
          <p:cNvSpPr/>
          <p:nvPr/>
        </p:nvSpPr>
        <p:spPr bwMode="auto">
          <a:xfrm>
            <a:off x="7113240" y="2746692"/>
            <a:ext cx="2088232" cy="2502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FBE83D82-945A-586E-1946-E0BBFA58A60A}"/>
              </a:ext>
            </a:extLst>
          </p:cNvPr>
          <p:cNvSpPr/>
          <p:nvPr/>
        </p:nvSpPr>
        <p:spPr bwMode="auto">
          <a:xfrm>
            <a:off x="416496" y="2746692"/>
            <a:ext cx="2088232" cy="2502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868253E9-7673-0F31-01BF-FDEB8C492122}"/>
              </a:ext>
            </a:extLst>
          </p:cNvPr>
          <p:cNvSpPr txBox="1"/>
          <p:nvPr/>
        </p:nvSpPr>
        <p:spPr>
          <a:xfrm>
            <a:off x="6827227" y="3700149"/>
            <a:ext cx="3078773" cy="2781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de-DE" altLang="de-DE" sz="1600" b="1" dirty="0"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Thomas Raiser</a:t>
            </a:r>
          </a:p>
          <a:p>
            <a:pPr algn="ctr">
              <a:lnSpc>
                <a:spcPts val="1800"/>
              </a:lnSpc>
            </a:pPr>
            <a:r>
              <a:rPr lang="de-D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ctr">
              <a:lnSpc>
                <a:spcPts val="2100"/>
              </a:lnSpc>
            </a:pPr>
            <a:r>
              <a:rPr lang="de-DE" sz="2200" b="1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I </a:t>
            </a:r>
            <a:r>
              <a:rPr lang="de-DE" sz="2200" b="1" dirty="0" err="1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Cammini</a:t>
            </a:r>
            <a:r>
              <a:rPr lang="de-DE" sz="2200" b="1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di Gioacchino in Calabria</a:t>
            </a:r>
          </a:p>
          <a:p>
            <a:pPr algn="ctr">
              <a:lnSpc>
                <a:spcPts val="2000"/>
              </a:lnSpc>
            </a:pP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Trekking – </a:t>
            </a:r>
            <a:r>
              <a:rPr lang="de-DE" sz="1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Ciclismo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de-DE" sz="1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Pellegrinaggio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sulle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tracce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algn="ctr">
              <a:lnSpc>
                <a:spcPts val="2000"/>
              </a:lnSpc>
            </a:pP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Gioacchino da Fiore</a:t>
            </a:r>
            <a:endParaRPr lang="de-DE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1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de-DE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115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</a:t>
            </a:r>
            <a:r>
              <a:rPr lang="de-DE" sz="1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15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illustrazioni</a:t>
            </a:r>
            <a:r>
              <a:rPr lang="de-DE" sz="1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 Giuseppe </a:t>
            </a:r>
            <a:r>
              <a:rPr lang="de-DE" sz="115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Capoano</a:t>
            </a:r>
            <a:endParaRPr lang="de-DE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115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Edizioni</a:t>
            </a:r>
            <a:r>
              <a:rPr lang="de-DE" sz="11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15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de-DE" sz="115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ubblisfera</a:t>
            </a:r>
            <a:r>
              <a:rPr lang="de-DE" sz="11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</a:p>
          <a:p>
            <a:pPr algn="ctr"/>
            <a:r>
              <a:rPr lang="de-DE" sz="11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 Giovanni in </a:t>
            </a:r>
            <a:r>
              <a:rPr lang="de-DE" sz="115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Fiore </a:t>
            </a:r>
            <a:r>
              <a:rPr lang="de-DE" sz="11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2024</a:t>
            </a:r>
            <a:endParaRPr lang="de-DE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5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017DBE12-AE5F-D89C-5340-62701F4700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0850" y="404664"/>
            <a:ext cx="2188654" cy="318238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A9C93D3F-DF09-0142-63BC-1B573F72FAED}"/>
              </a:ext>
            </a:extLst>
          </p:cNvPr>
          <p:cNvSpPr txBox="1"/>
          <p:nvPr/>
        </p:nvSpPr>
        <p:spPr>
          <a:xfrm>
            <a:off x="3482248" y="332656"/>
            <a:ext cx="2935154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b="1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I </a:t>
            </a:r>
            <a:r>
              <a:rPr lang="de-DE" sz="1600" b="1" dirty="0" err="1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Cammini</a:t>
            </a:r>
            <a:r>
              <a:rPr lang="de-DE" sz="1600" b="1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di Gioacchino in Calabria</a:t>
            </a:r>
            <a:r>
              <a:rPr lang="de-DE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de-DE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Una Calabria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abbastanza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sconosciuta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Calabria </a:t>
            </a:r>
            <a:r>
              <a:rPr lang="de-DE" sz="10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Cammini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! </a:t>
            </a:r>
            <a: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0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Lasciati</a:t>
            </a:r>
            <a: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invitare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fare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un’esperienza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più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intensa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ctr"/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guida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escursionistica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molto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speciale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marL="72000" lvl="0" indent="-72000" algn="ctr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nuovi cammini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più giorni sulle tracce di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Gioacchino 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da Fiore (1135 – 1202), notaio, pellegrino, monaco, abate, fondatore dell’ordine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dei 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Florensi, saggio della bibbia, spirito critico e visionario,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consigliere 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di re. </a:t>
            </a:r>
          </a:p>
          <a:p>
            <a:pPr marL="72000" lvl="0" indent="-72000" algn="ctr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14 luoghi gioachimiti da visitare,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arricchiti 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escursioni/passeggiate</a:t>
            </a:r>
            <a:endParaRPr lang="de-DE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lvl="0" indent="-72000" algn="ctr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Gioacchino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racconta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: La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mia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vita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– i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miei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pensieri</a:t>
            </a:r>
            <a:endParaRPr lang="de-DE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lvl="0" indent="-72000" algn="ctr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 cammino con Gioacchino -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spunti 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per un‘esperienza escursionistica più profonda</a:t>
            </a:r>
          </a:p>
          <a:p>
            <a:pPr marL="72000" indent="-72000" algn="ctr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Descrizione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dettagliata dei 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Cammini di Gioacchino</a:t>
            </a:r>
          </a:p>
          <a:p>
            <a:pPr marL="72000" indent="-72000" algn="ctr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Dove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dormire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mangiare</a:t>
            </a:r>
            <a:endParaRPr lang="de-DE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-72000" algn="ctr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Approfondimento delle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conoscenze dei 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paesi e dell‘ambiente</a:t>
            </a:r>
          </a:p>
          <a:p>
            <a:pPr marL="72000" indent="-72000" algn="ctr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de-DE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26E712E0-0DF8-09DB-325D-F6191C5F466E}"/>
              </a:ext>
            </a:extLst>
          </p:cNvPr>
          <p:cNvSpPr txBox="1"/>
          <p:nvPr/>
        </p:nvSpPr>
        <p:spPr>
          <a:xfrm>
            <a:off x="411721" y="332656"/>
            <a:ext cx="28234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b="1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Thomas Raiser</a:t>
            </a:r>
          </a:p>
          <a:p>
            <a:pPr algn="ctr"/>
            <a:endParaRPr lang="de-DE" sz="1100" b="1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MingLiU_HKSCS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</a:pP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Teologo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tanti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anni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attivo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servizio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pastorale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nelle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omunità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Cattoliche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Italiane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in Germania.</a:t>
            </a:r>
          </a:p>
          <a:p>
            <a:pPr algn="ctr">
              <a:lnSpc>
                <a:spcPts val="1200"/>
              </a:lnSpc>
            </a:pPr>
            <a:endParaRPr lang="de-DE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Da 2000 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cammino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nella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Calabria,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con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entusiasmo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per la natura, i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borghi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l’ambiente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con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tanto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affetto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verso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calabresi</a:t>
            </a:r>
            <a:endParaRPr lang="de-DE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1200"/>
              </a:lnSpc>
            </a:pPr>
            <a:r>
              <a:rPr lang="de-DE" sz="1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Pubblicazioni</a:t>
            </a:r>
            <a:r>
              <a:rPr lang="de-DE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2000" indent="-72000" algn="ctr">
              <a:lnSpc>
                <a:spcPts val="1200"/>
              </a:lnSpc>
              <a:buFontTx/>
              <a:buChar char="•"/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Sila Greca – Sila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Ionica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– Kalabrien (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semplicità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2000" indent="-72000" algn="ctr">
              <a:lnSpc>
                <a:spcPts val="1200"/>
              </a:lnSpc>
              <a:buFontTx/>
              <a:buChar char="•"/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Franziskus von Paola, ein Europäer aus Kalabrien (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editoriale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progetto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2000 Cosenza)</a:t>
            </a:r>
          </a:p>
          <a:p>
            <a:pPr marL="72000" indent="-72000" algn="ctr">
              <a:lnSpc>
                <a:spcPts val="1200"/>
              </a:lnSpc>
              <a:buFontTx/>
              <a:buChar char="•"/>
            </a:pP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Forza </a:t>
            </a:r>
            <a:r>
              <a:rPr lang="de-DE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Pulcini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/Auf, Küken –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guida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genitori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lingua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italiana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de-DE" sz="1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tedesca</a:t>
            </a:r>
            <a:r>
              <a:rPr lang="de-DE" sz="1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(Schwabenverlag Ostfildern)</a:t>
            </a: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1200"/>
              </a:lnSpc>
              <a:spcAft>
                <a:spcPts val="1000"/>
              </a:spcAft>
            </a:pPr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Da 2002 </a:t>
            </a:r>
            <a:r>
              <a:rPr 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pubblica</a:t>
            </a:r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informazioni</a:t>
            </a:r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turistici</a:t>
            </a:r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in lingua </a:t>
            </a:r>
            <a:r>
              <a:rPr 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tedesca</a:t>
            </a:r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sulla</a:t>
            </a:r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Calabria </a:t>
            </a:r>
            <a:r>
              <a:rPr 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sul</a:t>
            </a:r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sito</a:t>
            </a:r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 www.silagreca.de.</a:t>
            </a:r>
          </a:p>
          <a:p>
            <a:pPr algn="ctr">
              <a:lnSpc>
                <a:spcPts val="1200"/>
              </a:lnSpc>
              <a:spcAft>
                <a:spcPts val="1000"/>
              </a:spcAft>
            </a:pPr>
            <a:endParaRPr 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1000"/>
              </a:spcAft>
            </a:pPr>
            <a:endParaRPr lang="de-DE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Grafik 1247983886" descr="Ein Bild, das Menschliches Gesicht, Kleidung, Person, Lächeln enthält.&#10;&#10;Automatisch generierte Beschreibung">
            <a:extLst>
              <a:ext uri="{FF2B5EF4-FFF2-40B4-BE49-F238E27FC236}">
                <a16:creationId xmlns:a16="http://schemas.microsoft.com/office/drawing/2014/main" xmlns="" id="{F21A94B5-6344-A9A7-5AD7-839D2C3F96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59"/>
          <a:stretch/>
        </p:blipFill>
        <p:spPr bwMode="auto">
          <a:xfrm>
            <a:off x="979083" y="3559401"/>
            <a:ext cx="1606240" cy="268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974E3583-B45A-0FB6-803A-C0F348530C6B}"/>
              </a:ext>
            </a:extLst>
          </p:cNvPr>
          <p:cNvSpPr txBox="1"/>
          <p:nvPr/>
        </p:nvSpPr>
        <p:spPr>
          <a:xfrm>
            <a:off x="1136576" y="6294512"/>
            <a:ext cx="107653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900" b="1" i="0" strike="noStrike" cap="none" normalizeH="0" baseline="0" dirty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th.raiser@web.de</a:t>
            </a:r>
            <a:endParaRPr lang="de-DE" sz="900" b="1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MingLiU_HKSCS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xmlns="" id="{75FB3DF1-1A55-F89B-0A65-5D7EDB5C096E}"/>
              </a:ext>
            </a:extLst>
          </p:cNvPr>
          <p:cNvSpPr/>
          <p:nvPr/>
        </p:nvSpPr>
        <p:spPr bwMode="auto">
          <a:xfrm>
            <a:off x="3512840" y="4559648"/>
            <a:ext cx="2823484" cy="2037704"/>
          </a:xfrm>
          <a:prstGeom prst="roundRect">
            <a:avLst/>
          </a:prstGeom>
          <a:solidFill>
            <a:schemeClr val="accent2"/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85B4B988-3402-6B91-CFC2-5F8C5D9A11F8}"/>
              </a:ext>
            </a:extLst>
          </p:cNvPr>
          <p:cNvSpPr txBox="1"/>
          <p:nvPr/>
        </p:nvSpPr>
        <p:spPr>
          <a:xfrm>
            <a:off x="3512840" y="4682758"/>
            <a:ext cx="2823484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Thomas Raiser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 </a:t>
            </a: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Cammini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di Gioacchino in Calabria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Trekking – Ciclismo – Pellegrinaggio </a:t>
            </a:r>
            <a:b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sulle tracce di Gioacchino da </a:t>
            </a:r>
            <a:r>
              <a:rPr kumimoji="0" lang="de-DE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Fiore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Edizione italiana</a:t>
            </a:r>
            <a:endParaRPr kumimoji="0" lang="de-DE" sz="11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284 </a:t>
            </a: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pagine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 147 </a:t>
            </a: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foto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46 </a:t>
            </a:r>
            <a:r>
              <a:rPr kumimoji="0" lang="de-DE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mappe</a:t>
            </a:r>
            <a:r>
              <a:rPr kumimoji="0" lang="de-DE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</a:t>
            </a:r>
            <a:br>
              <a:rPr kumimoji="0" lang="de-DE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r>
              <a:rPr kumimoji="0" lang="de-DE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30 </a:t>
            </a: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illustrazioni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di Giuseppe </a:t>
            </a: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Capoano</a:t>
            </a:r>
            <a:endParaRPr kumimoji="0" lang="de-DE" sz="11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Edizioni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de-DE" sz="11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de-DE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ubblisfera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San Giovanni in Fiore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Prossima uscita</a:t>
            </a:r>
            <a:endParaRPr kumimoji="0" lang="de-DE" sz="11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9C9EAF8F-1208-BC8A-0831-12E6A83BB3E0}"/>
              </a:ext>
            </a:extLst>
          </p:cNvPr>
          <p:cNvSpPr txBox="1"/>
          <p:nvPr/>
        </p:nvSpPr>
        <p:spPr>
          <a:xfrm rot="20228054">
            <a:off x="7028845" y="2095934"/>
            <a:ext cx="2792952" cy="977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Versione</a:t>
            </a:r>
            <a:r>
              <a:rPr lang="de-DE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italiana</a:t>
            </a:r>
          </a:p>
          <a:p>
            <a:pPr marL="0" marR="0" lvl="0" indent="0" algn="ctr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prossima uscita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64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B73A144-6DDD-9681-4863-75B9DDB03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BF6E1199-9629-75B2-A5F5-DB0E50EFCFD5}"/>
              </a:ext>
            </a:extLst>
          </p:cNvPr>
          <p:cNvSpPr/>
          <p:nvPr/>
        </p:nvSpPr>
        <p:spPr bwMode="auto">
          <a:xfrm>
            <a:off x="7113240" y="2746692"/>
            <a:ext cx="2088232" cy="2502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6844FF77-2840-E6AD-CE58-FFAB0C8D19FB}"/>
              </a:ext>
            </a:extLst>
          </p:cNvPr>
          <p:cNvSpPr txBox="1"/>
          <p:nvPr/>
        </p:nvSpPr>
        <p:spPr>
          <a:xfrm>
            <a:off x="128464" y="338340"/>
            <a:ext cx="2961923" cy="4816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b="1" dirty="0" err="1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Novità</a:t>
            </a:r>
            <a:r>
              <a:rPr lang="de-DE" sz="1600" b="1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de-DE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Cammini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 Gioacchino in Calabria </a:t>
            </a:r>
          </a:p>
          <a:p>
            <a:pPr algn="ctr"/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Tre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cammini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il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Cammino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 Gioacchino da Fiore, </a:t>
            </a:r>
            <a:b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Cammino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il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Cammino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Florensi</a:t>
            </a:r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descrivono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luoghi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principali in Calabria che sono legati alla vita di Gioacchino da Fiore. </a:t>
            </a:r>
            <a:r>
              <a:rPr lang="de-DE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anorami mozzafiato,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l’ospitalità degli agriturismi e una cucina tipica locale si </a:t>
            </a:r>
            <a:r>
              <a:rPr lang="de-DE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alternano ai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centri urbani vivaci come Cosenza e Lamezia Terme-Nicastro </a:t>
            </a:r>
          </a:p>
          <a:p>
            <a:pPr algn="ctr"/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ctr"/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Cammino di Gioacchino da Fiore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(113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km) è stato progettato dagli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escursionisti dell‘„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Associazione Il Cammino di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Gioacchino da</a:t>
            </a:r>
            <a:r>
              <a:rPr lang="de-DE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Fiore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Lamezia Terme. A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piedi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de-DE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bici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si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dalle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sponde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del Golfo di S. Eufemia,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salendo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sul Massiccio del Reventino e Mancuso (ca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1.100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 s.l.m.) per muoversi nella zona del Parco Nazionale della Sila </a:t>
            </a:r>
            <a:r>
              <a:rPr lang="de-DE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ino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raggiungere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dopo 5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tappe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 Giovanni in Fiore (ca. 950 m). </a:t>
            </a:r>
          </a:p>
          <a:p>
            <a:pPr algn="ctr"/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ctr"/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Cammino </a:t>
            </a:r>
            <a: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</a:t>
            </a:r>
            <a:r>
              <a:rPr lang="de-DE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(55 km),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svilluppato dall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‘„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Associazione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Abate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Gioacchino /Celico“ e dall‘„Associazione Culturale Sguardi Ecologici/Casali del Manco“,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guida l’escursionista,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6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tappe,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dalla valle del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Crati, fin su in alto nel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silenzio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boschi della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Sila</a:t>
            </a:r>
            <a:r>
              <a:rPr lang="de-DE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luoghi correlati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 la vita di Gioacchino, come Cosenza, Pianette di Rovito, Celico, Pedace e Pietrafitta/San Martino di Canale.</a:t>
            </a:r>
          </a:p>
          <a:p>
            <a:pPr algn="ctr"/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2A9C5486-4F01-A9AD-DCDA-7E4D4820FAD1}"/>
              </a:ext>
            </a:extLst>
          </p:cNvPr>
          <p:cNvSpPr txBox="1"/>
          <p:nvPr/>
        </p:nvSpPr>
        <p:spPr>
          <a:xfrm>
            <a:off x="3503552" y="401148"/>
            <a:ext cx="3024336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Cammino </a:t>
            </a:r>
            <a:r>
              <a:rPr lang="de-DE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 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Florensi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(100 km) della </a:t>
            </a:r>
            <a:r>
              <a:rPr lang="de-DE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ooperativa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„Moccivò“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4 tappe,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inizia a Celico e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attraversa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versante della Sila verso Pietrafitta/San Martino di Canale per continuare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verso il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Lago Arvo, Lorica e giungere a San Giovanni in Fiore. </a:t>
            </a:r>
          </a:p>
          <a:p>
            <a:pPr algn="ctr"/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de-DE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 „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Percorsi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vita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 di Gioacchino,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abate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 Fiore</a:t>
            </a:r>
            <a:endParaRPr lang="de-DE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ctr"/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Oltre ai tre cammini divisi in più giorni,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questa guida offre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escursioni/passeggiate </a:t>
            </a:r>
            <a:r>
              <a:rPr lang="de-DE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luoghi che sono strettamente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connessi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alla vita di Gioacchino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come l‘abbazia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Sambucina, dove Gioacchino ha fatto le sue prime esperienze come monaco.</a:t>
            </a:r>
          </a:p>
          <a:p>
            <a:pPr algn="ctr"/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algn="ctr"/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8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Celico</a:t>
            </a:r>
            <a:r>
              <a:rPr lang="de-DE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8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murales</a:t>
            </a:r>
            <a:r>
              <a:rPr lang="de-DE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di Ale </a:t>
            </a:r>
            <a:r>
              <a:rPr lang="de-DE" sz="8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</a:t>
            </a:r>
            <a:endParaRPr lang="de-DE" sz="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Cinque „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Percorsi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vita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di Gioacchino </a:t>
            </a:r>
            <a:r>
              <a:rPr lang="de-DE" sz="1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fuori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Calabria</a:t>
            </a:r>
            <a:endParaRPr lang="de-DE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de-DE" sz="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notaio, pellegrino, abate, Gioacchino ha operato anche fuori della Calabria.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US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viaggiato in Sicilia, in Terra Santa e </a:t>
            </a:r>
            <a:r>
              <a:rPr lang="en-US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Lazio presso le 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abbazie Fossanova e </a:t>
            </a:r>
            <a:r>
              <a:rPr lang="en-US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Casamari. 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escursioni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passeggiate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invitano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camminare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sulle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tracce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teologo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medievo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fuori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dalla</a:t>
            </a:r>
            <a:r>
              <a:rPr lang="en-US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Calabria. </a:t>
            </a:r>
            <a:endParaRPr lang="de-DE" sz="10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xmlns="" id="{2FF5F375-F222-9DA7-0C66-C52F2BB15B4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2436" y="2780928"/>
            <a:ext cx="2003089" cy="1969023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D5D8CBFD-08F0-7EF7-2039-7F0EE5FE9064}"/>
              </a:ext>
            </a:extLst>
          </p:cNvPr>
          <p:cNvSpPr txBox="1"/>
          <p:nvPr/>
        </p:nvSpPr>
        <p:spPr>
          <a:xfrm>
            <a:off x="6984120" y="338340"/>
            <a:ext cx="2474067" cy="5986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b="1" dirty="0" err="1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Sulle</a:t>
            </a:r>
            <a:r>
              <a:rPr lang="de-DE" sz="1600" b="1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de-DE" sz="1600" b="1" dirty="0" err="1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tracce</a:t>
            </a:r>
            <a:endParaRPr lang="de-DE" sz="1600" b="1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MingLiU_HKSCS" panose="02020500000000000000" pitchFamily="18" charset="-120"/>
              <a:cs typeface="Times New Roman" panose="02020603050405020304" pitchFamily="18" charset="0"/>
            </a:endParaRPr>
          </a:p>
          <a:p>
            <a:pPr algn="ctr"/>
            <a:r>
              <a:rPr lang="de-DE" sz="1600" b="1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di Gioacchino da Fiore </a:t>
            </a:r>
          </a:p>
          <a:p>
            <a:pPr algn="ctr"/>
            <a:endParaRPr lang="de-DE" sz="1100" b="1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MingLiU_HKSCS" panose="02020500000000000000" pitchFamily="18" charset="-120"/>
              <a:cs typeface="Times New Roman" panose="02020603050405020304" pitchFamily="18" charset="0"/>
            </a:endParaRPr>
          </a:p>
          <a:p>
            <a:pPr algn="ctr"/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Gioacchino da Fiore, il „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profeta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della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speranza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“,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de-DE" sz="10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pensatore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un’umanità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perfetta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“, è </a:t>
            </a:r>
            <a:r>
              <a:rPr lang="en-US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nato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1135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en-US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Celico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(CS), </a:t>
            </a:r>
            <a:r>
              <a:rPr lang="en-US" sz="10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deceduto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1202 a S. Martino </a:t>
            </a:r>
            <a:r>
              <a:rPr lang="en-US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Canale</a:t>
            </a:r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Egli agiva nella speranza di un vita in cui  </a:t>
            </a:r>
            <a:r>
              <a:rPr lang="it-IT" sz="1000" dirty="0" smtClean="0">
                <a:latin typeface="Calibri" pitchFamily="34" charset="0"/>
              </a:rPr>
              <a:t>l’umanità intera, liberata da ogni egoismo e riscattata da ogni ingiustizia sociale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itchFamily="34" charset="0"/>
                <a:ea typeface="Calibri" panose="020F0502020204030204" pitchFamily="34" charset="0"/>
              </a:rPr>
              <a:t> vivesse nella giustizia e nella concordia. predicava l’inizio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itchFamily="34" charset="0"/>
                <a:ea typeface="Calibri" panose="020F0502020204030204" pitchFamily="34" charset="0"/>
              </a:rPr>
              <a:t>di una terza età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itchFamily="34" charset="0"/>
                <a:ea typeface="Calibri" panose="020F0502020204030204" pitchFamily="34" charset="0"/>
              </a:rPr>
              <a:t>della storia</a:t>
            </a:r>
            <a:r>
              <a:rPr lang="it-IT" sz="1000" dirty="0" smtClean="0">
                <a:latin typeface="Calibri" pitchFamily="34" charset="0"/>
              </a:rPr>
              <a:t> “l'età dello spirito”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itchFamily="34" charset="0"/>
                <a:ea typeface="Calibri" panose="020F0502020204030204" pitchFamily="34" charset="0"/>
              </a:rPr>
              <a:t>. </a:t>
            </a:r>
            <a:endParaRPr lang="en-US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Gioacchino e il suo pensiero da piu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800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affascina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 discutere personaggi importanti e viene menzionato anche in alcuni testi,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esempio: da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Umberto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Eco ne “Il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nome della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rosa”, Dante Alighieri nella “Divina Commedia” ecc. Anche Barack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Obama ed </a:t>
            </a:r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papi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Benedetto XVI e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Francesco sono interessati a lui. </a:t>
            </a:r>
            <a:endParaRPr lang="en-US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de-DE" sz="10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de-DE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de-DE" sz="10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de-DE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de-DE" sz="10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de-DE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de-DE" sz="10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de-DE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 dimenticare Hollywood con la coproduzione italiano-americana del film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Monaco che vinse  l’apocalisse” - </a:t>
            </a:r>
            <a:r>
              <a:rPr lang="de-DE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„Joachim and the Apocalypse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“, che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</a:t>
            </a:r>
            <a:r>
              <a:rPr lang="de-DE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dicembre 2024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sarà </a:t>
            </a:r>
            <a:r>
              <a:rPr lang="de-DE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nelle </a:t>
            </a:r>
            <a:r>
              <a:rPr lang="de-DE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sale cinematografiche </a:t>
            </a:r>
            <a:r>
              <a:rPr lang="de-DE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DE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39B4165A-C5D3-BEFE-B4F7-97C57F38AAA4}"/>
              </a:ext>
            </a:extLst>
          </p:cNvPr>
          <p:cNvSpPr txBox="1"/>
          <p:nvPr/>
        </p:nvSpPr>
        <p:spPr>
          <a:xfrm>
            <a:off x="708109" y="6259757"/>
            <a:ext cx="17966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700" dirty="0" err="1" smtClean="0"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Abbazia</a:t>
            </a:r>
            <a:r>
              <a:rPr lang="de-DE" sz="700" dirty="0" smtClean="0"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de-DE" sz="700" dirty="0" err="1" smtClean="0"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Florense</a:t>
            </a:r>
            <a:r>
              <a:rPr lang="de-DE" sz="700" dirty="0" smtClean="0">
                <a:latin typeface="Calibri" panose="020F0502020204030204" pitchFamily="34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San Giovanni in Fiore</a:t>
            </a:r>
            <a:endParaRPr lang="de-DE" sz="700" dirty="0">
              <a:latin typeface="Calibri" panose="020F0502020204030204" pitchFamily="34" charset="0"/>
              <a:ea typeface="MingLiU_HKSCS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15" name="Grafik 14" descr="33 sgf abbazia da sop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6949" y="4819972"/>
            <a:ext cx="1889787" cy="1417340"/>
          </a:xfrm>
          <a:prstGeom prst="rect">
            <a:avLst/>
          </a:prstGeom>
        </p:spPr>
      </p:pic>
      <p:pic>
        <p:nvPicPr>
          <p:cNvPr id="17" name="Grafik 16" descr="turbanti e tito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672" y="3960440"/>
            <a:ext cx="1268760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71110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26c15cbb1650ffef7409df29c17bb233759d"/>
</p:tagLst>
</file>

<file path=ppt/theme/theme1.xml><?xml version="1.0" encoding="utf-8"?>
<a:theme xmlns:a="http://schemas.openxmlformats.org/drawingml/2006/main" name="Beiges Gewebe">
  <a:themeElements>
    <a:clrScheme name="trai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E5E5E5"/>
      </a:accent1>
      <a:accent2>
        <a:srgbClr val="EAEAEA"/>
      </a:accent2>
      <a:accent3>
        <a:srgbClr val="FFFF99"/>
      </a:accent3>
      <a:accent4>
        <a:srgbClr val="CCFFCC"/>
      </a:accent4>
      <a:accent5>
        <a:srgbClr val="FFCCCC"/>
      </a:accent5>
      <a:accent6>
        <a:srgbClr val="D1D1F4"/>
      </a:accent6>
      <a:hlink>
        <a:srgbClr val="D1D1F4"/>
      </a:hlink>
      <a:folHlink>
        <a:srgbClr val="B2B2B2"/>
      </a:folHlink>
    </a:clrScheme>
    <a:fontScheme name="train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iges Geweb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iges Geweb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iges Geweb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iges Geweb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iges Geweb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iges Geweb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iges Geweb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</Words>
  <Application>Microsoft Office PowerPoint</Application>
  <PresentationFormat>A4-Papier (210x297 mm)</PresentationFormat>
  <Paragraphs>96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Beiges Gewebe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 Folienvorlage mit Logo (schwarz-weiß)</dc:title>
  <dc:creator>Stefan Gregorzik</dc:creator>
  <cp:lastModifiedBy>pulcini</cp:lastModifiedBy>
  <cp:revision>256</cp:revision>
  <cp:lastPrinted>2024-09-09T07:20:06Z</cp:lastPrinted>
  <dcterms:created xsi:type="dcterms:W3CDTF">1996-05-20T11:49:35Z</dcterms:created>
  <dcterms:modified xsi:type="dcterms:W3CDTF">2024-09-25T13:01:37Z</dcterms:modified>
</cp:coreProperties>
</file>